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16"/>
  </p:notesMasterIdLst>
  <p:sldIdLst>
    <p:sldId id="340" r:id="rId2"/>
    <p:sldId id="361" r:id="rId3"/>
    <p:sldId id="356" r:id="rId4"/>
    <p:sldId id="358" r:id="rId5"/>
    <p:sldId id="359" r:id="rId6"/>
    <p:sldId id="362" r:id="rId7"/>
    <p:sldId id="363" r:id="rId8"/>
    <p:sldId id="328" r:id="rId9"/>
    <p:sldId id="341" r:id="rId10"/>
    <p:sldId id="354" r:id="rId11"/>
    <p:sldId id="336" r:id="rId12"/>
    <p:sldId id="365" r:id="rId13"/>
    <p:sldId id="265" r:id="rId14"/>
    <p:sldId id="351" r:id="rId1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CC"/>
    <a:srgbClr val="FF0066"/>
    <a:srgbClr val="E9D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2473" autoAdjust="0"/>
  </p:normalViewPr>
  <p:slideViewPr>
    <p:cSldViewPr>
      <p:cViewPr varScale="1">
        <p:scale>
          <a:sx n="76" d="100"/>
          <a:sy n="76" d="100"/>
        </p:scale>
        <p:origin x="158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4DD945-BC9F-4669-B604-256F3A65415D}" type="datetimeFigureOut">
              <a:rPr lang="pt-BR"/>
              <a:pPr>
                <a:defRPr/>
              </a:pPr>
              <a:t>15/01/2019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9AEDBC-CE7C-46FA-B7BB-AE46141D6898}" type="slidenum">
              <a:rPr lang="pt-BR"/>
              <a:pPr>
                <a:defRPr/>
              </a:pPr>
              <a:t>‹nº›</a:t>
            </a:fld>
            <a:endParaRPr lang="pt-BR"/>
          </a:p>
        </p:txBody>
      </p:sp>
    </p:spTree>
    <p:extLst>
      <p:ext uri="{BB962C8B-B14F-4D97-AF65-F5344CB8AC3E}">
        <p14:creationId xmlns:p14="http://schemas.microsoft.com/office/powerpoint/2010/main" val="548159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59AEDBC-CE7C-46FA-B7BB-AE46141D6898}" type="slidenum">
              <a:rPr lang="pt-BR" smtClean="0"/>
              <a:pPr>
                <a:defRPr/>
              </a:pPr>
              <a:t>8</a:t>
            </a:fld>
            <a:endParaRPr lang="pt-BR"/>
          </a:p>
        </p:txBody>
      </p:sp>
    </p:spTree>
    <p:extLst>
      <p:ext uri="{BB962C8B-B14F-4D97-AF65-F5344CB8AC3E}">
        <p14:creationId xmlns:p14="http://schemas.microsoft.com/office/powerpoint/2010/main" val="69346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1CB7FD55-11D8-4947-A55B-FD6C7D27FFC3}"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64873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8578BFFD-A2D7-45BE-AE8E-6D244271AC3B}" type="datetimeFigureOut">
              <a:rPr lang="pt-BR" smtClean="0"/>
              <a:t>15/01/2019</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1810033-8D36-4D01-A021-B261BFACD508}" type="slidenum">
              <a:rPr lang="pt-BR" smtClean="0"/>
              <a:t>‹nº›</a:t>
            </a:fld>
            <a:endParaRPr lang="pt-BR"/>
          </a:p>
        </p:txBody>
      </p:sp>
    </p:spTree>
    <p:extLst>
      <p:ext uri="{BB962C8B-B14F-4D97-AF65-F5344CB8AC3E}">
        <p14:creationId xmlns:p14="http://schemas.microsoft.com/office/powerpoint/2010/main" val="320832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fld id="{C759D0AB-77F6-402C-BC2F-0400AB5AD652}"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0D1B754E-C3E2-4939-B7D4-F5FF2C70A337}" type="slidenum">
              <a:rPr lang="pt-BR" smtClean="0"/>
              <a:pPr>
                <a:defRPr/>
              </a:pPr>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17428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pPr>
              <a:defRPr/>
            </a:pPr>
            <a:fld id="{C759D0AB-77F6-402C-BC2F-0400AB5AD652}"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1310005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pPr>
              <a:defRPr/>
            </a:pPr>
            <a:fld id="{C759D0AB-77F6-402C-BC2F-0400AB5AD652}"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0D1B754E-C3E2-4939-B7D4-F5FF2C70A337}" type="slidenum">
              <a:rPr lang="pt-BR" smtClean="0"/>
              <a:pPr>
                <a:defRPr/>
              </a:pPr>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40296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pPr>
              <a:defRPr/>
            </a:pPr>
            <a:fld id="{C759D0AB-77F6-402C-BC2F-0400AB5AD652}"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35673701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907B50F8-C37E-4714-91FF-DE7347DD1DEC}"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54420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5294A655-0670-4ADE-884B-A691748442DF}"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103234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fld id="{0323376C-3E55-4649-8535-779102013DA1}"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423024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3492B934-FAD5-4002-81C3-A1E3D2315F33}"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362647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fld id="{4D0996EB-4631-4EA4-9122-5AFA86E384FB}" type="datetime1">
              <a:rPr lang="pt-BR" smtClean="0"/>
              <a:t>15/01/2019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588D95EB-3090-4AFB-BE34-F646F51F2401}" type="slidenum">
              <a:rPr lang="pt-BR" smtClean="0"/>
              <a:pPr>
                <a:defRPr/>
              </a:pPr>
              <a:t>‹nº›</a:t>
            </a:fld>
            <a:endParaRPr lang="pt-BR"/>
          </a:p>
        </p:txBody>
      </p:sp>
    </p:spTree>
    <p:extLst>
      <p:ext uri="{BB962C8B-B14F-4D97-AF65-F5344CB8AC3E}">
        <p14:creationId xmlns:p14="http://schemas.microsoft.com/office/powerpoint/2010/main" val="248189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fld id="{E784EC20-A986-4137-8BC4-8BC89D51825A}"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BC15C7BB-B771-4F1D-B4CE-66556DAF810D}" type="slidenum">
              <a:rPr lang="pt-BR" smtClean="0"/>
              <a:pPr>
                <a:defRPr/>
              </a:pPr>
              <a:t>‹nº›</a:t>
            </a:fld>
            <a:endParaRPr lang="pt-BR"/>
          </a:p>
        </p:txBody>
      </p:sp>
    </p:spTree>
    <p:extLst>
      <p:ext uri="{BB962C8B-B14F-4D97-AF65-F5344CB8AC3E}">
        <p14:creationId xmlns:p14="http://schemas.microsoft.com/office/powerpoint/2010/main" val="194147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fld id="{01C5D3E8-2F5C-46B0-BC40-E536FF595BD3}" type="datetime1">
              <a:rPr lang="pt-BR" smtClean="0"/>
              <a:t>15/01/2019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CE6D422B-972B-4F76-AF6D-102476CF54AB}" type="slidenum">
              <a:rPr lang="pt-BR" smtClean="0"/>
              <a:pPr>
                <a:defRPr/>
              </a:pPr>
              <a:t>‹nº›</a:t>
            </a:fld>
            <a:endParaRPr lang="pt-BR"/>
          </a:p>
        </p:txBody>
      </p:sp>
    </p:spTree>
    <p:extLst>
      <p:ext uri="{BB962C8B-B14F-4D97-AF65-F5344CB8AC3E}">
        <p14:creationId xmlns:p14="http://schemas.microsoft.com/office/powerpoint/2010/main" val="2307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fld id="{D06FCBD5-6A72-41F7-9B41-731E2DFD8744}" type="datetime1">
              <a:rPr lang="pt-BR" smtClean="0"/>
              <a:t>15/01/2019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367398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72B74CA-3DC0-4634-BA2C-5833282DB785}" type="datetime1">
              <a:rPr lang="pt-BR" smtClean="0"/>
              <a:t>15/01/2019</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5CDCB714-32E0-4292-AA5C-5CEFDD00F130}" type="slidenum">
              <a:rPr lang="pt-BR" smtClean="0"/>
              <a:pPr>
                <a:defRPr/>
              </a:pPr>
              <a:t>‹nº›</a:t>
            </a:fld>
            <a:endParaRPr lang="pt-BR"/>
          </a:p>
        </p:txBody>
      </p:sp>
    </p:spTree>
    <p:extLst>
      <p:ext uri="{BB962C8B-B14F-4D97-AF65-F5344CB8AC3E}">
        <p14:creationId xmlns:p14="http://schemas.microsoft.com/office/powerpoint/2010/main" val="169839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fld id="{D1655AE9-BBF7-4925-858E-5AE0BEBC307F}" type="datetime1">
              <a:rPr lang="pt-BR" smtClean="0"/>
              <a:t>15/01/2019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D630841-3D8A-4232-90B1-6BF8E1D1C5B6}" type="slidenum">
              <a:rPr lang="pt-BR" smtClean="0"/>
              <a:pPr>
                <a:defRPr/>
              </a:pPr>
              <a:t>‹nº›</a:t>
            </a:fld>
            <a:endParaRPr lang="pt-BR"/>
          </a:p>
        </p:txBody>
      </p:sp>
    </p:spTree>
    <p:extLst>
      <p:ext uri="{BB962C8B-B14F-4D97-AF65-F5344CB8AC3E}">
        <p14:creationId xmlns:p14="http://schemas.microsoft.com/office/powerpoint/2010/main" val="16176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fld id="{A5C37625-7986-4A1C-9322-FAFF6A643502}" type="datetime1">
              <a:rPr lang="pt-BR" smtClean="0"/>
              <a:t>15/01/2019</a:t>
            </a:fld>
            <a:endParaRPr lang="pt-BR"/>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062AC77-A216-452D-85A0-961BC2790C96}" type="slidenum">
              <a:rPr lang="pt-BR" smtClean="0"/>
              <a:pPr>
                <a:defRPr/>
              </a:pPr>
              <a:t>‹nº›</a:t>
            </a:fld>
            <a:endParaRPr lang="pt-BR"/>
          </a:p>
        </p:txBody>
      </p:sp>
    </p:spTree>
    <p:extLst>
      <p:ext uri="{BB962C8B-B14F-4D97-AF65-F5344CB8AC3E}">
        <p14:creationId xmlns:p14="http://schemas.microsoft.com/office/powerpoint/2010/main" val="218540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759D0AB-77F6-402C-BC2F-0400AB5AD652}" type="datetime1">
              <a:rPr lang="pt-BR" smtClean="0"/>
              <a:t>15/01/2019</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0D1B754E-C3E2-4939-B7D4-F5FF2C70A337}" type="slidenum">
              <a:rPr lang="pt-BR" smtClean="0"/>
              <a:pPr>
                <a:defRPr/>
              </a:pPr>
              <a:t>‹nº›</a:t>
            </a:fld>
            <a:endParaRPr lang="pt-BR"/>
          </a:p>
        </p:txBody>
      </p:sp>
    </p:spTree>
    <p:extLst>
      <p:ext uri="{BB962C8B-B14F-4D97-AF65-F5344CB8AC3E}">
        <p14:creationId xmlns:p14="http://schemas.microsoft.com/office/powerpoint/2010/main" val="17062376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juventude.gov.br/juventude/noticias/pesquisa-mostra-retrato-da-juventude-brasileir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051720" y="3861048"/>
            <a:ext cx="6600451" cy="2068462"/>
          </a:xfrm>
        </p:spPr>
        <p:txBody>
          <a:bodyPr>
            <a:noAutofit/>
          </a:bodyPr>
          <a:lstStyle/>
          <a:p>
            <a:pPr algn="ctr"/>
            <a:r>
              <a:rPr lang="pt-BR" sz="3600" dirty="0"/>
              <a:t>SEMANA DE SENSIBILIZAÇÃO PARA A EVANGELIZAÇÃO INFANTO-JUVENIL</a:t>
            </a:r>
          </a:p>
        </p:txBody>
      </p:sp>
      <p:sp>
        <p:nvSpPr>
          <p:cNvPr id="7" name="Subtítulo 6"/>
          <p:cNvSpPr>
            <a:spLocks noGrp="1"/>
          </p:cNvSpPr>
          <p:nvPr>
            <p:ph type="subTitle" idx="1"/>
          </p:nvPr>
        </p:nvSpPr>
        <p:spPr>
          <a:xfrm>
            <a:off x="1964649" y="6093296"/>
            <a:ext cx="6600451" cy="458439"/>
          </a:xfrm>
        </p:spPr>
        <p:txBody>
          <a:bodyPr/>
          <a:lstStyle/>
          <a:p>
            <a:pPr algn="ctr"/>
            <a:r>
              <a:rPr lang="pt-BR" dirty="0"/>
              <a:t>INSTITUTO DA CRIANÇA E INSTITUTO DO JOVEM</a:t>
            </a:r>
          </a:p>
        </p:txBody>
      </p:sp>
      <p:sp>
        <p:nvSpPr>
          <p:cNvPr id="4" name="Espaço Reservado para Número de Slide 3"/>
          <p:cNvSpPr>
            <a:spLocks noGrp="1"/>
          </p:cNvSpPr>
          <p:nvPr>
            <p:ph type="sldNum" sz="quarter" idx="12"/>
          </p:nvPr>
        </p:nvSpPr>
        <p:spPr/>
        <p:txBody>
          <a:bodyPr/>
          <a:lstStyle/>
          <a:p>
            <a:pPr>
              <a:defRPr/>
            </a:pPr>
            <a:fld id="{0D1B754E-C3E2-4939-B7D4-F5FF2C70A337}" type="slidenum">
              <a:rPr lang="pt-BR" smtClean="0"/>
              <a:pPr>
                <a:defRPr/>
              </a:pPr>
              <a:t>1</a:t>
            </a:fld>
            <a:endParaRPr lang="pt-BR"/>
          </a:p>
        </p:txBody>
      </p:sp>
      <p:grpSp>
        <p:nvGrpSpPr>
          <p:cNvPr id="5" name="Grupo 4"/>
          <p:cNvGrpSpPr/>
          <p:nvPr/>
        </p:nvGrpSpPr>
        <p:grpSpPr>
          <a:xfrm>
            <a:off x="2385217" y="348956"/>
            <a:ext cx="5706231" cy="3503295"/>
            <a:chOff x="1171835" y="993647"/>
            <a:chExt cx="8746356" cy="6010656"/>
          </a:xfrm>
        </p:grpSpPr>
        <p:sp>
          <p:nvSpPr>
            <p:cNvPr id="8" name="object 5"/>
            <p:cNvSpPr/>
            <p:nvPr/>
          </p:nvSpPr>
          <p:spPr>
            <a:xfrm>
              <a:off x="1214507" y="993647"/>
              <a:ext cx="8138158" cy="2784347"/>
            </a:xfrm>
            <a:prstGeom prst="rect">
              <a:avLst/>
            </a:prstGeom>
            <a:blipFill>
              <a:blip r:embed="rId2" cstate="print"/>
              <a:stretch>
                <a:fillRect/>
              </a:stretch>
            </a:blipFill>
          </p:spPr>
          <p:txBody>
            <a:bodyPr wrap="square" lIns="0" tIns="0" rIns="0" bIns="0" rtlCol="0"/>
            <a:lstStyle/>
            <a:p>
              <a:endParaRPr dirty="0"/>
            </a:p>
          </p:txBody>
        </p:sp>
        <p:sp>
          <p:nvSpPr>
            <p:cNvPr id="9" name="object 12"/>
            <p:cNvSpPr/>
            <p:nvPr/>
          </p:nvSpPr>
          <p:spPr>
            <a:xfrm>
              <a:off x="1171835" y="3777995"/>
              <a:ext cx="8746356" cy="322630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36667683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631505" y="4869160"/>
            <a:ext cx="8424935" cy="648072"/>
          </a:xfrm>
        </p:spPr>
        <p:txBody>
          <a:bodyPr>
            <a:normAutofit fontScale="90000"/>
          </a:bodyPr>
          <a:lstStyle/>
          <a:p>
            <a:pPr algn="ctr"/>
            <a:r>
              <a:rPr lang="pt-BR" dirty="0"/>
              <a:t>“O Espiritismo oferece ao jovem </a:t>
            </a:r>
            <a:r>
              <a:rPr lang="pt-BR" dirty="0">
                <a:solidFill>
                  <a:srgbClr val="FF0000"/>
                </a:solidFill>
              </a:rPr>
              <a:t>um projeto ideal de vida</a:t>
            </a:r>
            <a:r>
              <a:rPr lang="pt-BR" dirty="0"/>
              <a:t>, explicando-lhe...</a:t>
            </a:r>
          </a:p>
        </p:txBody>
      </p:sp>
      <p:sp>
        <p:nvSpPr>
          <p:cNvPr id="14" name="Espaço Reservado para Imagem 13"/>
          <p:cNvSpPr>
            <a:spLocks noGrp="1"/>
          </p:cNvSpPr>
          <p:nvPr>
            <p:ph type="pic" idx="1"/>
          </p:nvPr>
        </p:nvSpPr>
        <p:spPr/>
      </p:sp>
      <p:sp>
        <p:nvSpPr>
          <p:cNvPr id="15" name="Espaço Reservado para Texto 14"/>
          <p:cNvSpPr>
            <a:spLocks noGrp="1"/>
          </p:cNvSpPr>
          <p:nvPr>
            <p:ph type="body" sz="half" idx="2"/>
          </p:nvPr>
        </p:nvSpPr>
        <p:spPr>
          <a:xfrm>
            <a:off x="1547664" y="5589240"/>
            <a:ext cx="7128790" cy="1152128"/>
          </a:xfrm>
        </p:spPr>
        <p:txBody>
          <a:bodyPr>
            <a:normAutofit/>
          </a:bodyPr>
          <a:lstStyle/>
          <a:p>
            <a:pPr algn="ctr"/>
            <a:r>
              <a:rPr lang="pt-BR" sz="1600" dirty="0"/>
              <a:t>O objetivo real da existência na qual se encontra mergulhado, ora vivendo no corpo e, depois, fora dele, como um todo que não pode ser dissociado somente porque se apresenta em etapas diferentes.” (Joanna de </a:t>
            </a:r>
            <a:r>
              <a:rPr lang="pt-BR" sz="1600" dirty="0" err="1"/>
              <a:t>Ângelis</a:t>
            </a:r>
            <a:r>
              <a:rPr lang="pt-BR" sz="1600" dirty="0"/>
              <a:t>, Adolescência e vida, 5. ed., p.16)</a:t>
            </a:r>
          </a:p>
        </p:txBody>
      </p:sp>
      <p:sp>
        <p:nvSpPr>
          <p:cNvPr id="5" name="Espaço Reservado para Número de Slide 4"/>
          <p:cNvSpPr>
            <a:spLocks noGrp="1"/>
          </p:cNvSpPr>
          <p:nvPr>
            <p:ph type="sldNum" sz="quarter" idx="12"/>
          </p:nvPr>
        </p:nvSpPr>
        <p:spPr/>
        <p:txBody>
          <a:bodyPr/>
          <a:lstStyle/>
          <a:p>
            <a:fld id="{D062AC77-A216-452D-85A0-961BC2790C96}" type="slidenum">
              <a:rPr lang="pt-BR" smtClean="0"/>
              <a:pPr/>
              <a:t>10</a:t>
            </a:fld>
            <a:endParaRPr lang="pt-BR"/>
          </a:p>
        </p:txBody>
      </p:sp>
      <p:pic>
        <p:nvPicPr>
          <p:cNvPr id="16" name="Espaço Reservado para Imagem 7"/>
          <p:cNvPicPr>
            <a:picLocks noChangeAspect="1"/>
          </p:cNvPicPr>
          <p:nvPr/>
        </p:nvPicPr>
        <p:blipFill>
          <a:blip r:embed="rId2" cstate="print">
            <a:extLst>
              <a:ext uri="{28A0092B-C50C-407E-A947-70E740481C1C}">
                <a14:useLocalDpi xmlns:a14="http://schemas.microsoft.com/office/drawing/2010/main" val="0"/>
              </a:ext>
            </a:extLst>
          </a:blip>
          <a:srcRect t="8759" b="8759"/>
          <a:stretch>
            <a:fillRect/>
          </a:stretch>
        </p:blipFill>
        <p:spPr>
          <a:xfrm>
            <a:off x="899592" y="332656"/>
            <a:ext cx="7888762" cy="4337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344766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2415" y="3068960"/>
            <a:ext cx="6591985" cy="1468800"/>
          </a:xfrm>
        </p:spPr>
        <p:txBody>
          <a:bodyPr>
            <a:noAutofit/>
          </a:bodyPr>
          <a:lstStyle/>
          <a:p>
            <a:pPr algn="ctr"/>
            <a:r>
              <a:rPr lang="pt-BR" sz="7200" dirty="0"/>
              <a:t>O que é mocidade espírita?</a:t>
            </a:r>
          </a:p>
        </p:txBody>
      </p:sp>
    </p:spTree>
    <p:extLst>
      <p:ext uri="{BB962C8B-B14F-4D97-AF65-F5344CB8AC3E}">
        <p14:creationId xmlns:p14="http://schemas.microsoft.com/office/powerpoint/2010/main" val="421126129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619672" y="2852936"/>
            <a:ext cx="7344816" cy="4005064"/>
          </a:xfrm>
        </p:spPr>
        <p:txBody>
          <a:bodyPr>
            <a:noAutofit/>
          </a:bodyPr>
          <a:lstStyle/>
          <a:p>
            <a:pPr indent="719138" algn="just"/>
            <a:r>
              <a:rPr lang="pt-BR" sz="1800" dirty="0"/>
              <a:t>A Mocidade é o Núcleo de Trabalho do Instituto do Jovem que irá </a:t>
            </a:r>
            <a:r>
              <a:rPr lang="pt-BR" sz="1800" b="1" dirty="0">
                <a:solidFill>
                  <a:srgbClr val="FF0000"/>
                </a:solidFill>
              </a:rPr>
              <a:t>atender, acompanhar e direcionar</a:t>
            </a:r>
            <a:r>
              <a:rPr lang="pt-BR" sz="1800" dirty="0"/>
              <a:t> o jovem, a partir de 12 anos, nas atividades da Casa Espírita, bem como propiciar trocas de experiências e </a:t>
            </a:r>
            <a:r>
              <a:rPr lang="pt-BR" sz="1800" b="1" dirty="0">
                <a:solidFill>
                  <a:srgbClr val="FF0000"/>
                </a:solidFill>
              </a:rPr>
              <a:t>oportunidades </a:t>
            </a:r>
            <a:r>
              <a:rPr lang="pt-BR" sz="1800" dirty="0"/>
              <a:t>de contribuições dos jovens para a própria Mocidade e para o Centro Espírita que estão vinculados.</a:t>
            </a:r>
            <a:br>
              <a:rPr lang="pt-BR" sz="1800" dirty="0"/>
            </a:br>
            <a:r>
              <a:rPr lang="pt-BR" sz="1800" dirty="0"/>
              <a:t>Propõe em seu trabalho </a:t>
            </a:r>
            <a:br>
              <a:rPr lang="pt-BR" sz="1800" dirty="0"/>
            </a:br>
            <a:r>
              <a:rPr lang="pt-BR" sz="1800" dirty="0"/>
              <a:t>cursos, atividades práticas, oficinas de arte e recreação, atividades de reforma íntima e alegria cristã que visam </a:t>
            </a:r>
            <a:r>
              <a:rPr lang="pt-BR" sz="1800" b="1" dirty="0">
                <a:solidFill>
                  <a:srgbClr val="FF0000"/>
                </a:solidFill>
              </a:rPr>
              <a:t>enriquecer</a:t>
            </a:r>
            <a:r>
              <a:rPr lang="pt-BR" sz="1800" dirty="0"/>
              <a:t> o patrimônio espiritual do jovem e </a:t>
            </a:r>
            <a:r>
              <a:rPr lang="pt-BR" sz="1800" b="1" dirty="0">
                <a:solidFill>
                  <a:srgbClr val="FF0000"/>
                </a:solidFill>
              </a:rPr>
              <a:t>prepará-lo</a:t>
            </a:r>
            <a:r>
              <a:rPr lang="pt-BR" sz="1800" dirty="0"/>
              <a:t> para as atividades do Centro Espírita, </a:t>
            </a:r>
            <a:r>
              <a:rPr lang="pt-BR" sz="1800" b="1" dirty="0">
                <a:solidFill>
                  <a:srgbClr val="FF0000"/>
                </a:solidFill>
              </a:rPr>
              <a:t>fortalecendo-o </a:t>
            </a:r>
            <a:r>
              <a:rPr lang="pt-BR" sz="1800" dirty="0"/>
              <a:t>na atual encarnação. Sendo ainda um núcleo onde </a:t>
            </a:r>
            <a:r>
              <a:rPr lang="pt-BR" sz="1800" b="1" dirty="0">
                <a:solidFill>
                  <a:srgbClr val="FF0000"/>
                </a:solidFill>
              </a:rPr>
              <a:t>formará amigos/companheiros para a sua jornada terrestre.</a:t>
            </a:r>
            <a:br>
              <a:rPr lang="pt-BR" sz="1800" b="1" dirty="0">
                <a:solidFill>
                  <a:srgbClr val="FF0000"/>
                </a:solidFill>
              </a:rPr>
            </a:br>
            <a:endParaRPr lang="pt-BR" sz="1800" dirty="0"/>
          </a:p>
        </p:txBody>
      </p:sp>
      <p:pic>
        <p:nvPicPr>
          <p:cNvPr id="8" name="Espaço Reservado para Imagem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337" r="18337"/>
          <a:stretch>
            <a:fillRect/>
          </a:stretch>
        </p:blipFill>
        <p:spPr>
          <a:xfrm>
            <a:off x="3059832" y="260648"/>
            <a:ext cx="3999697" cy="2339009"/>
          </a:xfrm>
        </p:spPr>
      </p:pic>
      <p:sp>
        <p:nvSpPr>
          <p:cNvPr id="4" name="Espaço Reservado para Número de Slide 3"/>
          <p:cNvSpPr>
            <a:spLocks noGrp="1"/>
          </p:cNvSpPr>
          <p:nvPr>
            <p:ph type="sldNum" sz="quarter" idx="12"/>
          </p:nvPr>
        </p:nvSpPr>
        <p:spPr/>
        <p:txBody>
          <a:bodyPr/>
          <a:lstStyle/>
          <a:p>
            <a:fld id="{51810033-8D36-4D01-A021-B261BFACD508}" type="slidenum">
              <a:rPr lang="pt-BR" smtClean="0"/>
              <a:t>12</a:t>
            </a:fld>
            <a:endParaRPr lang="pt-BR"/>
          </a:p>
        </p:txBody>
      </p:sp>
    </p:spTree>
    <p:extLst>
      <p:ext uri="{BB962C8B-B14F-4D97-AF65-F5344CB8AC3E}">
        <p14:creationId xmlns:p14="http://schemas.microsoft.com/office/powerpoint/2010/main" val="224940959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title"/>
          </p:nvPr>
        </p:nvSpPr>
        <p:spPr>
          <a:xfrm>
            <a:off x="1942415" y="4149080"/>
            <a:ext cx="6591985" cy="2160240"/>
          </a:xfrm>
          <a:solidFill>
            <a:srgbClr val="C00000"/>
          </a:solidFill>
        </p:spPr>
        <p:txBody>
          <a:bodyPr>
            <a:noAutofit/>
          </a:bodyPr>
          <a:lstStyle/>
          <a:p>
            <a:pPr algn="ctr"/>
            <a:r>
              <a:rPr lang="pt-BR" sz="1800" b="1" dirty="0">
                <a:solidFill>
                  <a:schemeClr val="bg1"/>
                </a:solidFill>
              </a:rPr>
              <a:t>“Estamos, filhos, vendo os primeiros resultados da Campanha de Evangelização Espírita </a:t>
            </a:r>
            <a:r>
              <a:rPr lang="pt-BR" sz="1800" b="1" dirty="0" err="1">
                <a:solidFill>
                  <a:schemeClr val="bg1"/>
                </a:solidFill>
              </a:rPr>
              <a:t>Infantojuvenil</a:t>
            </a:r>
            <a:r>
              <a:rPr lang="pt-BR" sz="1800" b="1" dirty="0">
                <a:solidFill>
                  <a:schemeClr val="bg1"/>
                </a:solidFill>
              </a:rPr>
              <a:t> […]. Florescerá, por certo, a Árvore do Evangelho. Os campos verdes serão cobertos de extensas ramagens. Hão de surgir os frutos, após as flores. Tempo de crescimento, de floração!”</a:t>
            </a:r>
            <a:r>
              <a:rPr lang="pt-BR" sz="1600" b="1" dirty="0">
                <a:solidFill>
                  <a:schemeClr val="bg1"/>
                </a:solidFill>
                <a:effectLst>
                  <a:outerShdw blurRad="38100" dist="38100" dir="2700000" algn="tl">
                    <a:srgbClr val="000000">
                      <a:alpha val="43137"/>
                    </a:srgbClr>
                  </a:outerShdw>
                </a:effectLst>
              </a:rPr>
              <a:t> </a:t>
            </a:r>
            <a:br>
              <a:rPr lang="pt-BR" sz="1500" b="1" dirty="0">
                <a:solidFill>
                  <a:schemeClr val="bg1"/>
                </a:solidFill>
                <a:effectLst>
                  <a:outerShdw blurRad="38100" dist="38100" dir="2700000" algn="tl">
                    <a:srgbClr val="000000">
                      <a:alpha val="43137"/>
                    </a:srgbClr>
                  </a:outerShdw>
                </a:effectLst>
              </a:rPr>
            </a:br>
            <a:r>
              <a:rPr lang="pt-BR" sz="1400" b="1" dirty="0">
                <a:solidFill>
                  <a:schemeClr val="bg1"/>
                </a:solidFill>
                <a:effectLst>
                  <a:outerShdw blurRad="38100" dist="38100" dir="2700000" algn="tl">
                    <a:srgbClr val="000000">
                      <a:alpha val="43137"/>
                    </a:srgbClr>
                  </a:outerShdw>
                </a:effectLst>
              </a:rPr>
              <a:t>Bezerra de Menezes*</a:t>
            </a:r>
          </a:p>
        </p:txBody>
      </p:sp>
      <p:pic>
        <p:nvPicPr>
          <p:cNvPr id="14" name="Espaço Reservado para Imagem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194" b="3194"/>
          <a:stretch>
            <a:fillRect/>
          </a:stretch>
        </p:blipFill>
        <p:spPr>
          <a:xfrm>
            <a:off x="1979712" y="260648"/>
            <a:ext cx="6591985" cy="3854970"/>
          </a:xfrm>
        </p:spPr>
      </p:pic>
      <p:sp>
        <p:nvSpPr>
          <p:cNvPr id="5" name="Subtítulo 4"/>
          <p:cNvSpPr>
            <a:spLocks noGrp="1"/>
          </p:cNvSpPr>
          <p:nvPr>
            <p:ph type="body" sz="half" idx="2"/>
          </p:nvPr>
        </p:nvSpPr>
        <p:spPr>
          <a:xfrm>
            <a:off x="1979712" y="6368635"/>
            <a:ext cx="6591985" cy="493712"/>
          </a:xfrm>
        </p:spPr>
        <p:txBody>
          <a:bodyPr>
            <a:normAutofit/>
          </a:bodyPr>
          <a:lstStyle/>
          <a:p>
            <a:pPr algn="ctr"/>
            <a:r>
              <a:rPr lang="pt-BR" dirty="0">
                <a:solidFill>
                  <a:srgbClr val="3B3429"/>
                </a:solidFill>
                <a:latin typeface="Helvetica" panose="020B0604020202020204" pitchFamily="34" charset="0"/>
              </a:rPr>
              <a:t>. Fonte: Apostila </a:t>
            </a:r>
            <a:r>
              <a:rPr lang="pt-BR" i="1" dirty="0">
                <a:solidFill>
                  <a:srgbClr val="3B3429"/>
                </a:solidFill>
                <a:latin typeface="Helvetica" panose="020B0604020202020204" pitchFamily="34" charset="0"/>
              </a:rPr>
              <a:t>Opinião dos Espíritos sobre a Evangelização Espírita </a:t>
            </a:r>
            <a:r>
              <a:rPr lang="pt-BR" i="1" dirty="0" err="1">
                <a:solidFill>
                  <a:srgbClr val="3B3429"/>
                </a:solidFill>
                <a:latin typeface="Helvetica" panose="020B0604020202020204" pitchFamily="34" charset="0"/>
              </a:rPr>
              <a:t>Infantojuvenil</a:t>
            </a:r>
            <a:r>
              <a:rPr lang="pt-BR" dirty="0">
                <a:solidFill>
                  <a:srgbClr val="3B3429"/>
                </a:solidFill>
                <a:latin typeface="Helvetica" panose="020B0604020202020204" pitchFamily="34" charset="0"/>
              </a:rPr>
              <a:t>, FEB)</a:t>
            </a:r>
            <a:endParaRPr lang="pt-BR" dirty="0"/>
          </a:p>
          <a:p>
            <a:endParaRPr lang="pt-BR" dirty="0"/>
          </a:p>
        </p:txBody>
      </p:sp>
      <p:sp>
        <p:nvSpPr>
          <p:cNvPr id="3" name="Espaço Reservado para Número de Slide 2"/>
          <p:cNvSpPr>
            <a:spLocks noGrp="1"/>
          </p:cNvSpPr>
          <p:nvPr>
            <p:ph type="sldNum" sz="quarter" idx="12"/>
          </p:nvPr>
        </p:nvSpPr>
        <p:spPr/>
        <p:txBody>
          <a:bodyPr/>
          <a:lstStyle/>
          <a:p>
            <a:pPr>
              <a:defRPr/>
            </a:pPr>
            <a:fld id="{0D1B754E-C3E2-4939-B7D4-F5FF2C70A337}" type="slidenum">
              <a:rPr lang="pt-BR" smtClean="0"/>
              <a:pPr>
                <a:defRPr/>
              </a:pPr>
              <a:t>13</a:t>
            </a:fld>
            <a:endParaRPr lang="pt-B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4437112"/>
            <a:ext cx="6620967" cy="1008112"/>
          </a:xfrm>
        </p:spPr>
        <p:txBody>
          <a:bodyPr>
            <a:normAutofit/>
          </a:bodyPr>
          <a:lstStyle/>
          <a:p>
            <a:pPr algn="ctr"/>
            <a:r>
              <a:rPr lang="pt-BR" sz="2800" b="1" dirty="0"/>
              <a:t>ESTAMOS ABERTOS AO DIÁLOGO.</a:t>
            </a:r>
            <a:br>
              <a:rPr lang="pt-BR" sz="2800" b="1" dirty="0"/>
            </a:br>
            <a:r>
              <a:rPr lang="pt-BR" sz="2800" b="1" dirty="0"/>
              <a:t>CONTE CONOSCO!!!!</a:t>
            </a:r>
          </a:p>
        </p:txBody>
      </p:sp>
      <p:sp>
        <p:nvSpPr>
          <p:cNvPr id="3" name="Espaço Reservado para Imagem 2"/>
          <p:cNvSpPr>
            <a:spLocks noGrp="1"/>
          </p:cNvSpPr>
          <p:nvPr>
            <p:ph type="pic" idx="1"/>
          </p:nvPr>
        </p:nvSpPr>
        <p:spPr/>
      </p:sp>
      <p:sp>
        <p:nvSpPr>
          <p:cNvPr id="4" name="Espaço Reservado para Texto 3"/>
          <p:cNvSpPr>
            <a:spLocks noGrp="1"/>
          </p:cNvSpPr>
          <p:nvPr>
            <p:ph type="body" sz="half" idx="2"/>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defRPr/>
            </a:pPr>
            <a:fld id="{0D1B754E-C3E2-4939-B7D4-F5FF2C70A337}" type="slidenum">
              <a:rPr lang="pt-BR" smtClean="0"/>
              <a:pPr>
                <a:defRPr/>
              </a:pPr>
              <a:t>14</a:t>
            </a:fld>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29746"/>
            <a:ext cx="6387487" cy="33123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47420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012463" y="1556792"/>
            <a:ext cx="6591985" cy="4104456"/>
          </a:xfrm>
        </p:spPr>
        <p:txBody>
          <a:bodyPr>
            <a:noAutofit/>
          </a:bodyPr>
          <a:lstStyle/>
          <a:p>
            <a:pPr algn="ctr"/>
            <a:r>
              <a:rPr lang="pt-BR" sz="4000" b="1" dirty="0"/>
              <a:t>“O que é mais importante para você melhorar de vida?</a:t>
            </a:r>
            <a:br>
              <a:rPr lang="pt-BR" sz="4000" b="1" dirty="0"/>
            </a:br>
            <a:r>
              <a:rPr lang="pt-BR" sz="3600" dirty="0"/>
              <a:t>(...) 75% dos participantes entre 15 e 29 anos acredita que o </a:t>
            </a:r>
            <a:r>
              <a:rPr lang="pt-BR" sz="3600" dirty="0">
                <a:solidFill>
                  <a:srgbClr val="FF0000"/>
                </a:solidFill>
                <a:effectLst>
                  <a:outerShdw blurRad="38100" dist="38100" dir="2700000" algn="tl">
                    <a:srgbClr val="000000">
                      <a:alpha val="43137"/>
                    </a:srgbClr>
                  </a:outerShdw>
                </a:effectLst>
              </a:rPr>
              <a:t>apoio da família</a:t>
            </a:r>
            <a:r>
              <a:rPr lang="pt-BR" sz="3600" dirty="0"/>
              <a:t> é fundamental.”</a:t>
            </a:r>
          </a:p>
        </p:txBody>
      </p:sp>
      <p:sp>
        <p:nvSpPr>
          <p:cNvPr id="10" name="Espaço Reservado para Texto 9"/>
          <p:cNvSpPr>
            <a:spLocks noGrp="1"/>
          </p:cNvSpPr>
          <p:nvPr>
            <p:ph type="body" idx="1"/>
          </p:nvPr>
        </p:nvSpPr>
        <p:spPr>
          <a:xfrm>
            <a:off x="1547664" y="5991813"/>
            <a:ext cx="7416824" cy="864096"/>
          </a:xfrm>
        </p:spPr>
        <p:txBody>
          <a:bodyPr>
            <a:normAutofit fontScale="55000" lnSpcReduction="20000"/>
          </a:bodyPr>
          <a:lstStyle/>
          <a:p>
            <a:pPr algn="just"/>
            <a:r>
              <a:rPr lang="pt-BR" dirty="0"/>
              <a:t>Fonte: </a:t>
            </a:r>
            <a:r>
              <a:rPr lang="pt-BR" dirty="0">
                <a:hlinkClick r:id="rId2"/>
              </a:rPr>
              <a:t>http://juventude.gov.br/juventude/noticias/pesquisa-mostra-retrato-da-juventude-brasileira</a:t>
            </a:r>
            <a:r>
              <a:rPr lang="pt-BR" dirty="0"/>
              <a:t>, acessado dia 05/02/2018. Baseado em relatório do</a:t>
            </a:r>
            <a:r>
              <a:rPr lang="pt-BR" i="1" dirty="0"/>
              <a:t> Programa de gestão das Transformações Sociais UNESCO (MOST/UNESCO), o Conselho Latino-americano de Ciências Sociais (CLACSO), Faculdade Latino-americana de Ciências Sociais (FLACSO), A </a:t>
            </a:r>
            <a:r>
              <a:rPr lang="pt-BR" i="1" dirty="0" err="1"/>
              <a:t>Organizacão</a:t>
            </a:r>
            <a:r>
              <a:rPr lang="pt-BR" i="1" dirty="0"/>
              <a:t> Ibero-americana de Juventude (OIJ) e a Secretaria Nacional de Juventude da </a:t>
            </a:r>
            <a:r>
              <a:rPr lang="pt-BR" i="1" dirty="0" err="1"/>
              <a:t>Secretaria-Geral</a:t>
            </a:r>
            <a:r>
              <a:rPr lang="pt-BR" i="1" dirty="0"/>
              <a:t> da Presidência da República do Brasil (SNJ/SG/PR). </a:t>
            </a:r>
            <a:endParaRPr lang="pt-BR" dirty="0"/>
          </a:p>
          <a:p>
            <a:pPr algn="just"/>
            <a:endParaRPr lang="pt-BR" dirty="0"/>
          </a:p>
        </p:txBody>
      </p:sp>
      <p:sp>
        <p:nvSpPr>
          <p:cNvPr id="4" name="Espaço Reservado para Número de Slide 3"/>
          <p:cNvSpPr>
            <a:spLocks noGrp="1"/>
          </p:cNvSpPr>
          <p:nvPr>
            <p:ph type="sldNum" sz="quarter" idx="12"/>
          </p:nvPr>
        </p:nvSpPr>
        <p:spPr/>
        <p:txBody>
          <a:bodyPr/>
          <a:lstStyle/>
          <a:p>
            <a:pPr>
              <a:defRPr/>
            </a:pPr>
            <a:fld id="{0D1B754E-C3E2-4939-B7D4-F5FF2C70A337}" type="slidenum">
              <a:rPr lang="pt-BR" smtClean="0"/>
              <a:pPr>
                <a:defRPr/>
              </a:pPr>
              <a:t>2</a:t>
            </a:fld>
            <a:endParaRPr lang="pt-BR"/>
          </a:p>
        </p:txBody>
      </p:sp>
      <p:sp>
        <p:nvSpPr>
          <p:cNvPr id="2" name="CaixaDeTexto 1"/>
          <p:cNvSpPr txBox="1"/>
          <p:nvPr/>
        </p:nvSpPr>
        <p:spPr>
          <a:xfrm>
            <a:off x="1043608" y="548680"/>
            <a:ext cx="7560840" cy="461665"/>
          </a:xfrm>
          <a:prstGeom prst="rect">
            <a:avLst/>
          </a:prstGeom>
          <a:noFill/>
        </p:spPr>
        <p:txBody>
          <a:bodyPr wrap="square" rtlCol="0">
            <a:spAutoFit/>
          </a:bodyPr>
          <a:lstStyle/>
          <a:p>
            <a:pPr algn="ctr"/>
            <a:r>
              <a:rPr lang="pt-BR" sz="2400" b="1" dirty="0">
                <a:solidFill>
                  <a:srgbClr val="CC0000"/>
                </a:solidFill>
                <a:effectLst>
                  <a:outerShdw blurRad="38100" dist="38100" dir="2700000" algn="tl">
                    <a:srgbClr val="000000">
                      <a:alpha val="43137"/>
                    </a:srgbClr>
                  </a:outerShdw>
                </a:effectLst>
              </a:rPr>
              <a:t>FOI PERGUNTADO A UM GRUPO DE JOVENS:</a:t>
            </a:r>
          </a:p>
        </p:txBody>
      </p:sp>
    </p:spTree>
    <p:extLst>
      <p:ext uri="{BB962C8B-B14F-4D97-AF65-F5344CB8AC3E}">
        <p14:creationId xmlns:p14="http://schemas.microsoft.com/office/powerpoint/2010/main" val="238867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619672" y="764704"/>
            <a:ext cx="6960870" cy="4608512"/>
          </a:xfrm>
        </p:spPr>
        <p:txBody>
          <a:bodyPr>
            <a:noAutofit/>
          </a:bodyPr>
          <a:lstStyle/>
          <a:p>
            <a:pPr algn="just"/>
            <a:r>
              <a:rPr lang="pt-BR" sz="2500" dirty="0"/>
              <a:t>“Assim, cumpre aos pais e </a:t>
            </a:r>
            <a:r>
              <a:rPr lang="pt-BR" sz="2500" dirty="0">
                <a:solidFill>
                  <a:schemeClr val="tx1"/>
                </a:solidFill>
              </a:rPr>
              <a:t>orientadores</a:t>
            </a:r>
            <a:r>
              <a:rPr lang="pt-BR" sz="2500" dirty="0"/>
              <a:t> do adolescente acompanhá-lo em seu desenvolvimento, não perdendo de vista a necessidade do </a:t>
            </a:r>
            <a:r>
              <a:rPr lang="pt-BR" sz="2500" dirty="0">
                <a:solidFill>
                  <a:schemeClr val="accent1"/>
                </a:solidFill>
                <a:effectLst>
                  <a:outerShdw blurRad="38100" dist="38100" dir="2700000" algn="tl">
                    <a:srgbClr val="000000">
                      <a:alpha val="43137"/>
                    </a:srgbClr>
                  </a:outerShdw>
                </a:effectLst>
              </a:rPr>
              <a:t>diálogo</a:t>
            </a:r>
            <a:r>
              <a:rPr lang="pt-BR" sz="2500" dirty="0"/>
              <a:t>, do companheirismo e da atitude de </a:t>
            </a:r>
            <a:r>
              <a:rPr lang="pt-BR" sz="2500" dirty="0">
                <a:solidFill>
                  <a:schemeClr val="accent1"/>
                </a:solidFill>
                <a:effectLst>
                  <a:outerShdw blurRad="38100" dist="38100" dir="2700000" algn="tl">
                    <a:srgbClr val="000000">
                      <a:alpha val="43137"/>
                    </a:srgbClr>
                  </a:outerShdw>
                </a:effectLst>
              </a:rPr>
              <a:t>respeito</a:t>
            </a:r>
            <a:r>
              <a:rPr lang="pt-BR" sz="2500" dirty="0">
                <a:solidFill>
                  <a:schemeClr val="accent1"/>
                </a:solidFill>
              </a:rPr>
              <a:t> </a:t>
            </a:r>
            <a:r>
              <a:rPr lang="pt-BR" sz="2500" dirty="0"/>
              <a:t>que deve nortear toda e qualquer comunicação entre eles (...) , respeitando-lhes as inclinações e características individuais, mas </a:t>
            </a:r>
            <a:r>
              <a:rPr lang="pt-BR" sz="2500" dirty="0">
                <a:solidFill>
                  <a:schemeClr val="accent1"/>
                </a:solidFill>
              </a:rPr>
              <a:t>apontando-lhes  as vantagens e desvantagens dessa ou daquela opção</a:t>
            </a:r>
            <a:r>
              <a:rPr lang="pt-BR" sz="2500" dirty="0"/>
              <a:t>, </a:t>
            </a:r>
            <a:r>
              <a:rPr lang="pt-BR" sz="2500" dirty="0">
                <a:solidFill>
                  <a:schemeClr val="accent1"/>
                </a:solidFill>
              </a:rPr>
              <a:t>segundo a visão espírita</a:t>
            </a:r>
            <a:r>
              <a:rPr lang="pt-BR" sz="2500" dirty="0"/>
              <a:t>.”</a:t>
            </a:r>
            <a:br>
              <a:rPr lang="pt-BR" sz="2500" dirty="0"/>
            </a:br>
            <a:endParaRPr lang="pt-BR" sz="2500" dirty="0"/>
          </a:p>
        </p:txBody>
      </p:sp>
      <p:sp>
        <p:nvSpPr>
          <p:cNvPr id="2" name="Espaço Reservado para Texto 1"/>
          <p:cNvSpPr>
            <a:spLocks noGrp="1"/>
          </p:cNvSpPr>
          <p:nvPr>
            <p:ph type="body" idx="1"/>
          </p:nvPr>
        </p:nvSpPr>
        <p:spPr>
          <a:xfrm>
            <a:off x="1942415" y="5997600"/>
            <a:ext cx="6591985" cy="860400"/>
          </a:xfrm>
        </p:spPr>
        <p:txBody>
          <a:bodyPr/>
          <a:lstStyle/>
          <a:p>
            <a:pPr algn="r"/>
            <a:r>
              <a:rPr lang="pt-BR" dirty="0"/>
              <a:t>(Autores Diversos, Família e Espiritismo, p. 135-136)</a:t>
            </a:r>
          </a:p>
        </p:txBody>
      </p:sp>
      <p:sp>
        <p:nvSpPr>
          <p:cNvPr id="4" name="Espaço Reservado para Número de Slide 3"/>
          <p:cNvSpPr>
            <a:spLocks noGrp="1"/>
          </p:cNvSpPr>
          <p:nvPr>
            <p:ph type="sldNum" sz="quarter" idx="12"/>
          </p:nvPr>
        </p:nvSpPr>
        <p:spPr/>
        <p:txBody>
          <a:bodyPr/>
          <a:lstStyle/>
          <a:p>
            <a:pPr>
              <a:defRPr/>
            </a:pPr>
            <a:fld id="{588D95EB-3090-4AFB-BE34-F646F51F2401}" type="slidenum">
              <a:rPr lang="pt-BR" smtClean="0"/>
              <a:pPr>
                <a:defRPr/>
              </a:pPr>
              <a:t>3</a:t>
            </a:fld>
            <a:endParaRPr lang="pt-BR"/>
          </a:p>
        </p:txBody>
      </p:sp>
    </p:spTree>
    <p:extLst>
      <p:ext uri="{BB962C8B-B14F-4D97-AF65-F5344CB8AC3E}">
        <p14:creationId xmlns:p14="http://schemas.microsoft.com/office/powerpoint/2010/main" val="1723147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437112"/>
            <a:ext cx="8064896" cy="426157"/>
          </a:xfrm>
        </p:spPr>
        <p:txBody>
          <a:bodyPr>
            <a:noAutofit/>
          </a:bodyPr>
          <a:lstStyle/>
          <a:p>
            <a:pPr algn="ctr"/>
            <a:r>
              <a:rPr lang="pt-BR" sz="1600" b="1" dirty="0"/>
              <a:t>Qual a melhor escola de preparação das almas  reencarnadas, na terra?</a:t>
            </a:r>
          </a:p>
        </p:txBody>
      </p:sp>
      <p:pic>
        <p:nvPicPr>
          <p:cNvPr id="6" name="Espaço Reservado para Imagem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733" b="8733"/>
          <a:stretch>
            <a:fillRect/>
          </a:stretch>
        </p:blipFill>
        <p:spPr>
          <a:xfrm>
            <a:off x="866442" y="229955"/>
            <a:ext cx="8026038" cy="4096511"/>
          </a:xfrm>
        </p:spPr>
      </p:pic>
      <p:sp>
        <p:nvSpPr>
          <p:cNvPr id="4" name="Espaço Reservado para Texto 3"/>
          <p:cNvSpPr>
            <a:spLocks noGrp="1"/>
          </p:cNvSpPr>
          <p:nvPr>
            <p:ph type="body" sz="half" idx="2"/>
          </p:nvPr>
        </p:nvSpPr>
        <p:spPr>
          <a:xfrm>
            <a:off x="1115616" y="4869160"/>
            <a:ext cx="7882021" cy="1728192"/>
          </a:xfrm>
        </p:spPr>
        <p:txBody>
          <a:bodyPr>
            <a:noAutofit/>
          </a:bodyPr>
          <a:lstStyle/>
          <a:p>
            <a:pPr indent="630238" algn="just"/>
            <a:r>
              <a:rPr lang="pt-BR" sz="2000" dirty="0"/>
              <a:t>A melhor escola ainda é o lar, onde a criatura deve receber as </a:t>
            </a:r>
            <a:r>
              <a:rPr lang="pt-BR" sz="2000" b="1" dirty="0">
                <a:solidFill>
                  <a:schemeClr val="accent1"/>
                </a:solidFill>
              </a:rPr>
              <a:t>bases do sentimento e do caráter</a:t>
            </a:r>
            <a:r>
              <a:rPr lang="pt-BR" sz="2000" dirty="0"/>
              <a:t>.(...)É por essa razão que a </a:t>
            </a:r>
            <a:r>
              <a:rPr lang="pt-BR" sz="2000" b="1" dirty="0">
                <a:solidFill>
                  <a:schemeClr val="accent1"/>
                </a:solidFill>
              </a:rPr>
              <a:t>universidade</a:t>
            </a:r>
            <a:r>
              <a:rPr lang="pt-BR" sz="2000" dirty="0"/>
              <a:t> poderá fazer o </a:t>
            </a:r>
            <a:r>
              <a:rPr lang="pt-BR" sz="2000" b="1" dirty="0">
                <a:solidFill>
                  <a:schemeClr val="accent1"/>
                </a:solidFill>
              </a:rPr>
              <a:t>cidadão</a:t>
            </a:r>
            <a:r>
              <a:rPr lang="pt-BR" sz="2000" dirty="0"/>
              <a:t>, mas somente o </a:t>
            </a:r>
            <a:r>
              <a:rPr lang="pt-BR" sz="2000" b="1" dirty="0">
                <a:solidFill>
                  <a:schemeClr val="accent1"/>
                </a:solidFill>
              </a:rPr>
              <a:t>lar</a:t>
            </a:r>
            <a:r>
              <a:rPr lang="pt-BR" sz="2000" dirty="0"/>
              <a:t> pode </a:t>
            </a:r>
            <a:r>
              <a:rPr lang="pt-BR" sz="2000" b="1" dirty="0">
                <a:solidFill>
                  <a:schemeClr val="accent1"/>
                </a:solidFill>
              </a:rPr>
              <a:t>edificar </a:t>
            </a:r>
            <a:r>
              <a:rPr lang="pt-BR" sz="2000" dirty="0"/>
              <a:t>o homem. </a:t>
            </a:r>
            <a:br>
              <a:rPr lang="pt-BR" sz="2000" dirty="0"/>
            </a:br>
            <a:r>
              <a:rPr lang="pt-BR" sz="2000" dirty="0"/>
              <a:t>(Emmanuel, O consolador , 26. ed. , </a:t>
            </a:r>
            <a:r>
              <a:rPr lang="pt-BR" sz="2000" dirty="0" err="1"/>
              <a:t>perg</a:t>
            </a:r>
            <a:r>
              <a:rPr lang="pt-BR" sz="2000" dirty="0"/>
              <a:t>. 110)</a:t>
            </a:r>
          </a:p>
        </p:txBody>
      </p:sp>
      <p:sp>
        <p:nvSpPr>
          <p:cNvPr id="5" name="Espaço Reservado para Número de Slide 4"/>
          <p:cNvSpPr>
            <a:spLocks noGrp="1"/>
          </p:cNvSpPr>
          <p:nvPr>
            <p:ph type="sldNum" sz="quarter" idx="12"/>
          </p:nvPr>
        </p:nvSpPr>
        <p:spPr/>
        <p:txBody>
          <a:bodyPr/>
          <a:lstStyle/>
          <a:p>
            <a:pPr>
              <a:defRPr/>
            </a:pPr>
            <a:fld id="{D062AC77-A216-452D-85A0-961BC2790C96}" type="slidenum">
              <a:rPr lang="pt-BR" smtClean="0"/>
              <a:pPr>
                <a:defRPr/>
              </a:pPr>
              <a:t>4</a:t>
            </a:fld>
            <a:endParaRPr lang="pt-BR"/>
          </a:p>
        </p:txBody>
      </p:sp>
    </p:spTree>
    <p:extLst>
      <p:ext uri="{BB962C8B-B14F-4D97-AF65-F5344CB8AC3E}">
        <p14:creationId xmlns:p14="http://schemas.microsoft.com/office/powerpoint/2010/main" val="12772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Autofit/>
          </a:bodyPr>
          <a:lstStyle/>
          <a:p>
            <a:pPr algn="ctr"/>
            <a:r>
              <a:rPr lang="pt-BR" b="1" dirty="0"/>
              <a:t>Qual o nosso papel como espíritos conscientes?</a:t>
            </a:r>
          </a:p>
        </p:txBody>
      </p:sp>
      <p:sp>
        <p:nvSpPr>
          <p:cNvPr id="5" name="Espaço Reservado para Número de Slide 4"/>
          <p:cNvSpPr>
            <a:spLocks noGrp="1"/>
          </p:cNvSpPr>
          <p:nvPr>
            <p:ph type="sldNum" sz="quarter" idx="12"/>
          </p:nvPr>
        </p:nvSpPr>
        <p:spPr/>
        <p:txBody>
          <a:bodyPr/>
          <a:lstStyle/>
          <a:p>
            <a:pPr>
              <a:defRPr/>
            </a:pPr>
            <a:fld id="{D062AC77-A216-452D-85A0-961BC2790C96}" type="slidenum">
              <a:rPr lang="pt-BR" smtClean="0"/>
              <a:pPr>
                <a:defRPr/>
              </a:pPr>
              <a:t>5</a:t>
            </a:fld>
            <a:endParaRPr lang="pt-BR"/>
          </a:p>
        </p:txBody>
      </p:sp>
    </p:spTree>
    <p:extLst>
      <p:ext uri="{BB962C8B-B14F-4D97-AF65-F5344CB8AC3E}">
        <p14:creationId xmlns:p14="http://schemas.microsoft.com/office/powerpoint/2010/main" val="10408161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979712" y="4941168"/>
            <a:ext cx="6591985" cy="1790874"/>
          </a:xfrm>
        </p:spPr>
        <p:txBody>
          <a:bodyPr>
            <a:normAutofit fontScale="90000"/>
          </a:bodyPr>
          <a:lstStyle/>
          <a:p>
            <a:pPr algn="just"/>
            <a:r>
              <a:rPr lang="pt-BR" b="1" dirty="0"/>
              <a:t>“Os pais espiritistas devem ministrar a educação doutrinária a seus filhos ou podem deixar de fazê-lo invocando as razões de que, em matéria de religião, apreciam mais a plena liberdade dos filhos?”</a:t>
            </a:r>
          </a:p>
        </p:txBody>
      </p:sp>
      <p:sp>
        <p:nvSpPr>
          <p:cNvPr id="5" name="Espaço Reservado para Número de Slide 4"/>
          <p:cNvSpPr>
            <a:spLocks noGrp="1"/>
          </p:cNvSpPr>
          <p:nvPr>
            <p:ph type="sldNum" sz="quarter" idx="12"/>
          </p:nvPr>
        </p:nvSpPr>
        <p:spPr/>
        <p:txBody>
          <a:bodyPr/>
          <a:lstStyle/>
          <a:p>
            <a:pPr>
              <a:defRPr/>
            </a:pPr>
            <a:fld id="{FD630841-3D8A-4232-90B1-6BF8E1D1C5B6}" type="slidenum">
              <a:rPr lang="pt-BR" smtClean="0"/>
              <a:pPr>
                <a:defRPr/>
              </a:pPr>
              <a:t>6</a:t>
            </a:fld>
            <a:endParaRPr lang="pt-BR"/>
          </a:p>
        </p:txBody>
      </p:sp>
      <p:pic>
        <p:nvPicPr>
          <p:cNvPr id="11" name="Espaço Reservado para Conteúdo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155" b="6155"/>
          <a:stretch>
            <a:fillRect/>
          </a:stretch>
        </p:blipFill>
        <p:spPr/>
      </p:pic>
    </p:spTree>
    <p:extLst>
      <p:ext uri="{BB962C8B-B14F-4D97-AF65-F5344CB8AC3E}">
        <p14:creationId xmlns:p14="http://schemas.microsoft.com/office/powerpoint/2010/main" val="4228433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1942415" y="116632"/>
            <a:ext cx="6806049" cy="5688632"/>
          </a:xfrm>
        </p:spPr>
        <p:txBody>
          <a:bodyPr>
            <a:noAutofit/>
          </a:bodyPr>
          <a:lstStyle/>
          <a:p>
            <a:pPr indent="719138" algn="just"/>
            <a:r>
              <a:rPr lang="pt-BR" sz="2200" dirty="0"/>
              <a:t>O </a:t>
            </a:r>
            <a:r>
              <a:rPr lang="pt-BR" sz="2200" dirty="0">
                <a:solidFill>
                  <a:srgbClr val="FF0000"/>
                </a:solidFill>
                <a:effectLst>
                  <a:outerShdw blurRad="38100" dist="38100" dir="2700000" algn="tl">
                    <a:srgbClr val="000000">
                      <a:alpha val="43137"/>
                    </a:srgbClr>
                  </a:outerShdw>
                </a:effectLst>
              </a:rPr>
              <a:t>período infantil</a:t>
            </a:r>
            <a:r>
              <a:rPr lang="pt-BR" sz="2200" dirty="0"/>
              <a:t>, em sua primeira fase, é o </a:t>
            </a:r>
            <a:r>
              <a:rPr lang="pt-BR" sz="2200" dirty="0">
                <a:solidFill>
                  <a:srgbClr val="FF0000"/>
                </a:solidFill>
                <a:effectLst>
                  <a:outerShdw blurRad="38100" dist="38100" dir="2700000" algn="tl">
                    <a:srgbClr val="000000">
                      <a:alpha val="43137"/>
                    </a:srgbClr>
                  </a:outerShdw>
                </a:effectLst>
              </a:rPr>
              <a:t>mais importante para todas as bases educativas</a:t>
            </a:r>
            <a:r>
              <a:rPr lang="pt-BR" sz="2200" dirty="0"/>
              <a:t>, e os pais espiritistas cristãos não podem esquecer seus deveres de orientação aos filhos, nas grandes revelações da vida. Em nenhuma hipótese, essa primeira etapa das lutas terrestres deve ser encarada com indiferença. </a:t>
            </a:r>
            <a:r>
              <a:rPr lang="pt-BR" sz="2200" u="sng" dirty="0"/>
              <a:t>O pretexto de que a criança deve desenvolver-se com a máxima noção de liberdade pode dar ensejo a graves perigos</a:t>
            </a:r>
            <a:r>
              <a:rPr lang="pt-BR" sz="2200" dirty="0"/>
              <a:t>. Já se disse, no mundo, que o menino livre é a semente do celerado. A própria reencarnação não constitui, em si mesma, restrição considerável à independência absoluta da alma necessitada de expiação e corretivo?</a:t>
            </a:r>
          </a:p>
        </p:txBody>
      </p:sp>
      <p:sp>
        <p:nvSpPr>
          <p:cNvPr id="11" name="Espaço Reservado para Texto 10"/>
          <p:cNvSpPr>
            <a:spLocks noGrp="1"/>
          </p:cNvSpPr>
          <p:nvPr>
            <p:ph type="body" idx="1"/>
          </p:nvPr>
        </p:nvSpPr>
        <p:spPr>
          <a:xfrm>
            <a:off x="1942415" y="6021287"/>
            <a:ext cx="6591985" cy="812641"/>
          </a:xfrm>
        </p:spPr>
        <p:txBody>
          <a:bodyPr/>
          <a:lstStyle/>
          <a:p>
            <a:pPr algn="r"/>
            <a:r>
              <a:rPr lang="pt-BR" dirty="0"/>
              <a:t>(Emmanuel, O consolador , 26. ed. , </a:t>
            </a:r>
            <a:r>
              <a:rPr lang="pt-BR" dirty="0" err="1"/>
              <a:t>perg</a:t>
            </a:r>
            <a:r>
              <a:rPr lang="pt-BR" dirty="0"/>
              <a:t>. 113)</a:t>
            </a:r>
          </a:p>
        </p:txBody>
      </p:sp>
      <p:sp>
        <p:nvSpPr>
          <p:cNvPr id="5" name="Espaço Reservado para Número de Slide 4"/>
          <p:cNvSpPr>
            <a:spLocks noGrp="1"/>
          </p:cNvSpPr>
          <p:nvPr>
            <p:ph type="sldNum" sz="quarter" idx="12"/>
          </p:nvPr>
        </p:nvSpPr>
        <p:spPr/>
        <p:txBody>
          <a:bodyPr/>
          <a:lstStyle/>
          <a:p>
            <a:pPr>
              <a:defRPr/>
            </a:pPr>
            <a:fld id="{D062AC77-A216-452D-85A0-961BC2790C96}" type="slidenum">
              <a:rPr lang="pt-BR" smtClean="0"/>
              <a:pPr>
                <a:defRPr/>
              </a:pPr>
              <a:t>7</a:t>
            </a:fld>
            <a:endParaRPr lang="pt-BR"/>
          </a:p>
        </p:txBody>
      </p:sp>
    </p:spTree>
    <p:extLst>
      <p:ext uri="{BB962C8B-B14F-4D97-AF65-F5344CB8AC3E}">
        <p14:creationId xmlns:p14="http://schemas.microsoft.com/office/powerpoint/2010/main" val="1609651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9712" y="188640"/>
            <a:ext cx="6589199" cy="1796778"/>
          </a:xfrm>
        </p:spPr>
        <p:txBody>
          <a:bodyPr>
            <a:noAutofit/>
          </a:bodyPr>
          <a:lstStyle/>
          <a:p>
            <a:pPr algn="ctr"/>
            <a:r>
              <a:rPr lang="pt-BR" sz="2800" b="1" dirty="0"/>
              <a:t>779. A força para progredir, haure-a o homem em si mesmo, ou o progresso é apenas fruto de um ensinamento?</a:t>
            </a:r>
            <a:br>
              <a:rPr lang="pt-BR" sz="2800" dirty="0"/>
            </a:br>
            <a:endParaRPr lang="pt-BR" sz="2800" dirty="0"/>
          </a:p>
        </p:txBody>
      </p:sp>
      <p:sp>
        <p:nvSpPr>
          <p:cNvPr id="3" name="Espaço Reservado para Conteúdo 2"/>
          <p:cNvSpPr>
            <a:spLocks noGrp="1"/>
          </p:cNvSpPr>
          <p:nvPr>
            <p:ph idx="1"/>
          </p:nvPr>
        </p:nvSpPr>
        <p:spPr>
          <a:xfrm>
            <a:off x="1547663" y="2636912"/>
            <a:ext cx="7200801" cy="3777622"/>
          </a:xfrm>
        </p:spPr>
        <p:txBody>
          <a:bodyPr>
            <a:noAutofit/>
          </a:bodyPr>
          <a:lstStyle/>
          <a:p>
            <a:pPr algn="just"/>
            <a:r>
              <a:rPr lang="pt-BR" sz="2800" dirty="0"/>
              <a:t>“O homem se desenvolve por si mesmo, naturalmente, mas nem todos progridem simultaneamente e do mesmo modo. Dá-se então que os mais adiantados auxiliam o progresso dos outros, por meio do contato social.”</a:t>
            </a:r>
          </a:p>
          <a:p>
            <a:pPr marL="0" indent="0" algn="r">
              <a:buNone/>
            </a:pPr>
            <a:r>
              <a:rPr lang="pt-BR" sz="2000" dirty="0"/>
              <a:t>(Allan Kardec, Livro dos Espíritos, </a:t>
            </a:r>
            <a:r>
              <a:rPr lang="pt-BR" sz="2000" dirty="0" err="1"/>
              <a:t>perg</a:t>
            </a:r>
            <a:r>
              <a:rPr lang="pt-BR" sz="2000" dirty="0"/>
              <a:t>. 779)</a:t>
            </a:r>
          </a:p>
        </p:txBody>
      </p:sp>
      <p:sp>
        <p:nvSpPr>
          <p:cNvPr id="4" name="Espaço Reservado para Número de Slide 3"/>
          <p:cNvSpPr>
            <a:spLocks noGrp="1"/>
          </p:cNvSpPr>
          <p:nvPr>
            <p:ph type="sldNum" sz="quarter" idx="12"/>
          </p:nvPr>
        </p:nvSpPr>
        <p:spPr/>
        <p:txBody>
          <a:bodyPr/>
          <a:lstStyle/>
          <a:p>
            <a:pPr>
              <a:defRPr/>
            </a:pPr>
            <a:fld id="{0D1B754E-C3E2-4939-B7D4-F5FF2C70A337}" type="slidenum">
              <a:rPr lang="pt-BR" smtClean="0"/>
              <a:pPr>
                <a:defRPr/>
              </a:pPr>
              <a:t>8</a:t>
            </a:fld>
            <a:endParaRPr lang="pt-BR"/>
          </a:p>
        </p:txBody>
      </p:sp>
    </p:spTree>
    <p:extLst>
      <p:ext uri="{BB962C8B-B14F-4D97-AF65-F5344CB8AC3E}">
        <p14:creationId xmlns:p14="http://schemas.microsoft.com/office/powerpoint/2010/main" val="1199315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547664" y="1268760"/>
            <a:ext cx="7416824" cy="4936956"/>
          </a:xfrm>
        </p:spPr>
        <p:txBody>
          <a:bodyPr>
            <a:noAutofit/>
          </a:bodyPr>
          <a:lstStyle/>
          <a:p>
            <a:pPr algn="just"/>
            <a:r>
              <a:rPr lang="pt-BR" sz="2400" dirty="0"/>
              <a:t>“(...) Nós, porém, que nos iluminamos com os fulgores da Codificação Espírita, e nos abeiramos confiantemente do Evangelho de Jesus, bem sabemos que essa generalizada confusão é tão somente o caso aparente de um momento decisivo da </a:t>
            </a:r>
            <a:r>
              <a:rPr lang="pt-BR" sz="2400" b="1" dirty="0">
                <a:solidFill>
                  <a:srgbClr val="FF0000"/>
                </a:solidFill>
                <a:effectLst>
                  <a:outerShdw blurRad="38100" dist="38100" dir="2700000" algn="tl">
                    <a:srgbClr val="000000">
                      <a:alpha val="43137"/>
                    </a:srgbClr>
                  </a:outerShdw>
                </a:effectLst>
              </a:rPr>
              <a:t>transformação planetária</a:t>
            </a:r>
            <a:r>
              <a:rPr lang="pt-BR" sz="2400" dirty="0"/>
              <a:t>, em que, finda a longa noite da ignorância e da maldade, brilhará definitivamente a luz de uma nova era de amor e de paz.</a:t>
            </a:r>
            <a:br>
              <a:rPr lang="pt-BR" sz="2400" dirty="0"/>
            </a:br>
            <a:r>
              <a:rPr lang="pt-BR" sz="2400" i="1" u="sng" dirty="0">
                <a:effectLst>
                  <a:outerShdw blurRad="38100" dist="38100" dir="2700000" algn="tl">
                    <a:srgbClr val="000000">
                      <a:alpha val="43137"/>
                    </a:srgbClr>
                  </a:outerShdw>
                </a:effectLst>
              </a:rPr>
              <a:t>O lembrete serve para que não desanimemos, nem nos deixemos amedrontar em tempo algum, pois o Senhor já está às portas...e bate</a:t>
            </a:r>
            <a:r>
              <a:rPr lang="pt-BR" sz="2400" dirty="0"/>
              <a:t>”</a:t>
            </a:r>
            <a:endParaRPr lang="pt-BR" sz="3200" dirty="0"/>
          </a:p>
        </p:txBody>
      </p:sp>
      <p:sp>
        <p:nvSpPr>
          <p:cNvPr id="6" name="Espaço Reservado para Texto 5"/>
          <p:cNvSpPr>
            <a:spLocks noGrp="1"/>
          </p:cNvSpPr>
          <p:nvPr>
            <p:ph type="body" idx="1"/>
          </p:nvPr>
        </p:nvSpPr>
        <p:spPr>
          <a:xfrm>
            <a:off x="2699792" y="6493885"/>
            <a:ext cx="6591985" cy="364115"/>
          </a:xfrm>
        </p:spPr>
        <p:txBody>
          <a:bodyPr>
            <a:normAutofit fontScale="92500" lnSpcReduction="20000"/>
          </a:bodyPr>
          <a:lstStyle/>
          <a:p>
            <a:pPr algn="r"/>
            <a:r>
              <a:rPr lang="pt-BR" sz="2400" dirty="0"/>
              <a:t>(Áureo, livro Amar e Servir, p. 68-69).</a:t>
            </a:r>
          </a:p>
        </p:txBody>
      </p:sp>
      <p:sp>
        <p:nvSpPr>
          <p:cNvPr id="4" name="Espaço Reservado para Número de Slide 3"/>
          <p:cNvSpPr>
            <a:spLocks noGrp="1"/>
          </p:cNvSpPr>
          <p:nvPr>
            <p:ph type="sldNum" sz="quarter" idx="12"/>
          </p:nvPr>
        </p:nvSpPr>
        <p:spPr/>
        <p:txBody>
          <a:bodyPr/>
          <a:lstStyle/>
          <a:p>
            <a:pPr>
              <a:defRPr/>
            </a:pPr>
            <a:fld id="{0D1B754E-C3E2-4939-B7D4-F5FF2C70A337}" type="slidenum">
              <a:rPr lang="pt-BR" smtClean="0"/>
              <a:pPr>
                <a:defRPr/>
              </a:pPr>
              <a:t>9</a:t>
            </a:fld>
            <a:endParaRPr lang="pt-BR"/>
          </a:p>
        </p:txBody>
      </p:sp>
      <p:sp>
        <p:nvSpPr>
          <p:cNvPr id="2" name="CaixaDeTexto 1"/>
          <p:cNvSpPr txBox="1"/>
          <p:nvPr/>
        </p:nvSpPr>
        <p:spPr>
          <a:xfrm>
            <a:off x="683568" y="332656"/>
            <a:ext cx="8208912" cy="830997"/>
          </a:xfrm>
          <a:prstGeom prst="rect">
            <a:avLst/>
          </a:prstGeom>
          <a:noFill/>
        </p:spPr>
        <p:txBody>
          <a:bodyPr wrap="square" rtlCol="0">
            <a:spAutoFit/>
          </a:bodyPr>
          <a:lstStyle/>
          <a:p>
            <a:pPr algn="ctr"/>
            <a:r>
              <a:rPr lang="pt-BR" sz="2400" b="1" dirty="0">
                <a:solidFill>
                  <a:schemeClr val="accent1"/>
                </a:solidFill>
                <a:effectLst>
                  <a:outerShdw blurRad="38100" dist="38100" dir="2700000" algn="tl">
                    <a:srgbClr val="000000">
                      <a:alpha val="43137"/>
                    </a:srgbClr>
                  </a:outerShdw>
                </a:effectLst>
              </a:rPr>
              <a:t>PERSEVEREMOS NA TAREFA DE EVANGELIZAÇÃO DAS ALMAS!!!</a:t>
            </a:r>
          </a:p>
        </p:txBody>
      </p:sp>
    </p:spTree>
    <p:extLst>
      <p:ext uri="{BB962C8B-B14F-4D97-AF65-F5344CB8AC3E}">
        <p14:creationId xmlns:p14="http://schemas.microsoft.com/office/powerpoint/2010/main" val="2587478456"/>
      </p:ext>
    </p:extLst>
  </p:cSld>
  <p:clrMapOvr>
    <a:masterClrMapping/>
  </p:clrMapOvr>
  <p:transition spd="slow">
    <p:wipe/>
  </p:transition>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1804</TotalTime>
  <Words>798</Words>
  <Application>Microsoft Office PowerPoint</Application>
  <PresentationFormat>Apresentação na tela (4:3)</PresentationFormat>
  <Paragraphs>40</Paragraphs>
  <Slides>14</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Century Gothic</vt:lpstr>
      <vt:lpstr>Helvetica</vt:lpstr>
      <vt:lpstr>Wingdings 3</vt:lpstr>
      <vt:lpstr>Cacho</vt:lpstr>
      <vt:lpstr>SEMANA DE SENSIBILIZAÇÃO PARA A EVANGELIZAÇÃO INFANTO-JUVENIL</vt:lpstr>
      <vt:lpstr>“O que é mais importante para você melhorar de vida? (...) 75% dos participantes entre 15 e 29 anos acredita que o apoio da família é fundamental.”</vt:lpstr>
      <vt:lpstr>“Assim, cumpre aos pais e orientadores do adolescente acompanhá-lo em seu desenvolvimento, não perdendo de vista a necessidade do diálogo, do companheirismo e da atitude de respeito que deve nortear toda e qualquer comunicação entre eles (...) , respeitando-lhes as inclinações e características individuais, mas apontando-lhes  as vantagens e desvantagens dessa ou daquela opção, segundo a visão espírita.” </vt:lpstr>
      <vt:lpstr>Qual a melhor escola de preparação das almas  reencarnadas, na terra?</vt:lpstr>
      <vt:lpstr>Qual o nosso papel como espíritos conscientes?</vt:lpstr>
      <vt:lpstr>“Os pais espiritistas devem ministrar a educação doutrinária a seus filhos ou podem deixar de fazê-lo invocando as razões de que, em matéria de religião, apreciam mais a plena liberdade dos filhos?”</vt:lpstr>
      <vt:lpstr>O período infantil, em sua primeira fase, é o mais importante para todas as bases educativas, e os pais espiritistas cristãos não podem esquecer seus deveres de orientação aos filhos, nas grandes revelações da vida. Em nenhuma hipótese, essa primeira etapa das lutas terrestres deve ser encarada com indiferença. O pretexto de que a criança deve desenvolver-se com a máxima noção de liberdade pode dar ensejo a graves perigos. Já se disse, no mundo, que o menino livre é a semente do celerado. A própria reencarnação não constitui, em si mesma, restrição considerável à independência absoluta da alma necessitada de expiação e corretivo?</vt:lpstr>
      <vt:lpstr>779. A força para progredir, haure-a o homem em si mesmo, ou o progresso é apenas fruto de um ensinamento? </vt:lpstr>
      <vt:lpstr>“(...) Nós, porém, que nos iluminamos com os fulgores da Codificação Espírita, e nos abeiramos confiantemente do Evangelho de Jesus, bem sabemos que essa generalizada confusão é tão somente o caso aparente de um momento decisivo da transformação planetária, em que, finda a longa noite da ignorância e da maldade, brilhará definitivamente a luz de uma nova era de amor e de paz. O lembrete serve para que não desanimemos, nem nos deixemos amedrontar em tempo algum, pois o Senhor já está às portas...e bate”</vt:lpstr>
      <vt:lpstr>“O Espiritismo oferece ao jovem um projeto ideal de vida, explicando-lhe...</vt:lpstr>
      <vt:lpstr>O que é mocidade espírita?</vt:lpstr>
      <vt:lpstr>A Mocidade é o Núcleo de Trabalho do Instituto do Jovem que irá atender, acompanhar e direcionar o jovem, a partir de 12 anos, nas atividades da Casa Espírita, bem como propiciar trocas de experiências e oportunidades de contribuições dos jovens para a própria Mocidade e para o Centro Espírita que estão vinculados. Propõe em seu trabalho  cursos, atividades práticas, oficinas de arte e recreação, atividades de reforma íntima e alegria cristã que visam enriquecer o patrimônio espiritual do jovem e prepará-lo para as atividades do Centro Espírita, fortalecendo-o na atual encarnação. Sendo ainda um núcleo onde formará amigos/companheiros para a sua jornada terrestre. </vt:lpstr>
      <vt:lpstr>“Estamos, filhos, vendo os primeiros resultados da Campanha de Evangelização Espírita Infantojuvenil […]. Florescerá, por certo, a Árvore do Evangelho. Os campos verdes serão cobertos de extensas ramagens. Hão de surgir os frutos, após as flores. Tempo de crescimento, de floração!”  Bezerra de Menezes*</vt:lpstr>
      <vt:lpstr>ESTAMOS ABERTOS AO DIÁLOGO. CONTE CONOSCO!!!!</vt:lpstr>
    </vt:vector>
  </TitlesOfParts>
  <Company>ObjetoComunicação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Valmor</dc:creator>
  <cp:lastModifiedBy>Marina K. C.</cp:lastModifiedBy>
  <cp:revision>169</cp:revision>
  <dcterms:created xsi:type="dcterms:W3CDTF">2011-03-04T00:02:15Z</dcterms:created>
  <dcterms:modified xsi:type="dcterms:W3CDTF">2019-01-15T16:53:22Z</dcterms:modified>
</cp:coreProperties>
</file>